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8" r:id="rId2"/>
    <p:sldId id="289" r:id="rId3"/>
    <p:sldId id="290" r:id="rId4"/>
    <p:sldId id="291" r:id="rId5"/>
    <p:sldId id="257" r:id="rId6"/>
    <p:sldId id="258" r:id="rId7"/>
    <p:sldId id="259" r:id="rId8"/>
    <p:sldId id="278" r:id="rId9"/>
    <p:sldId id="261" r:id="rId10"/>
    <p:sldId id="262" r:id="rId11"/>
    <p:sldId id="263" r:id="rId12"/>
    <p:sldId id="264" r:id="rId13"/>
    <p:sldId id="265" r:id="rId14"/>
    <p:sldId id="266" r:id="rId15"/>
    <p:sldId id="286" r:id="rId16"/>
    <p:sldId id="267" r:id="rId17"/>
    <p:sldId id="268" r:id="rId18"/>
    <p:sldId id="269" r:id="rId19"/>
    <p:sldId id="270" r:id="rId20"/>
    <p:sldId id="271" r:id="rId21"/>
    <p:sldId id="284" r:id="rId22"/>
    <p:sldId id="285" r:id="rId23"/>
    <p:sldId id="276" r:id="rId24"/>
    <p:sldId id="277" r:id="rId25"/>
    <p:sldId id="279" r:id="rId26"/>
    <p:sldId id="280" r:id="rId27"/>
    <p:sldId id="281" r:id="rId28"/>
    <p:sldId id="282" r:id="rId29"/>
  </p:sldIdLst>
  <p:sldSz cx="13716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426" y="72"/>
      </p:cViewPr>
      <p:guideLst>
        <p:guide orient="horz" pos="2160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9A053F7-98C5-4F83-82A8-BF3BF1B6D0F7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184F3D-A791-40A2-816C-E6E254FBF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18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C43B5F-8DA0-499A-B837-F8E6BF49333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130426"/>
            <a:ext cx="116586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9601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C66B22-525C-44C6-AFB8-669710E2C0F0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653D6-AD1B-4B23-800E-2195AAE60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4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EC097-706F-4E65-BFD9-E00412AB5667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0E3B7-01B7-4692-8AC7-42DC1F244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4100" y="274639"/>
            <a:ext cx="3086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74639"/>
            <a:ext cx="90297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E4C57-5805-4DA0-9E61-373F1E0165A9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E68C0-ABC2-4FFD-BDB4-E5EEDED38E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0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9686F-C4C1-4F6A-B1C9-9D6C069E8A00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FADCD-728B-4C59-B751-B83A0C7BE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4406901"/>
            <a:ext cx="116586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2906713"/>
            <a:ext cx="11658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EDEF9-8B03-43A2-A054-A16D5AFB94E3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40E69-6681-49AC-8548-40B07020B3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6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1"/>
            <a:ext cx="6057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600201"/>
            <a:ext cx="6057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8235F2-658C-4EC1-A4F9-4408D6062B5B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37AD8-C528-49EF-A774-AB7E0265AD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5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606028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606028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1535113"/>
            <a:ext cx="60626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174875"/>
            <a:ext cx="60626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D6F58-5EFB-4CE3-A3C3-11A22DA1E687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A266D-3630-42C9-8E5A-CF628031B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0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79263-333D-4D9E-9A1B-FD4BA36E53BC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CE06C-D6C0-4CEB-A4B7-4460201B7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7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2B307-7134-450D-830D-846650E8F12A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9A150C-5D20-4142-A375-0F81409CA7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36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73050"/>
            <a:ext cx="451247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273051"/>
            <a:ext cx="76676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435101"/>
            <a:ext cx="451247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20B1-E55D-4DA8-998E-068FBAA0CC32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EB5D9-FF90-42B2-8CB7-1863E99FDE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4800600"/>
            <a:ext cx="8229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612775"/>
            <a:ext cx="8229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5367338"/>
            <a:ext cx="8229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09D7C-B01F-44F8-942A-B6DED40D8D79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9E3EF-42F7-401A-8FEE-81CBF6E61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0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1234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600200"/>
            <a:ext cx="12344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91D8FD-C158-45CF-BE6B-9915B0085840}" type="datetimeFigureOut">
              <a:rPr lang="en-US"/>
              <a:pPr>
                <a:defRPr/>
              </a:pPr>
              <a:t>25/03/2022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6356350"/>
            <a:ext cx="434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6A51B51-BDA1-48AB-AAD0-FFCF9E0418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25" y="0"/>
            <a:ext cx="684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9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9525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381000"/>
            <a:ext cx="9047162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TextBox 1"/>
          <p:cNvSpPr txBox="1">
            <a:spLocks noChangeArrowheads="1"/>
          </p:cNvSpPr>
          <p:nvPr/>
        </p:nvSpPr>
        <p:spPr bwMode="auto">
          <a:xfrm>
            <a:off x="7310438" y="5010150"/>
            <a:ext cx="182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0000"/>
                </a:solidFill>
              </a:rPr>
              <a:t>along</a:t>
            </a:r>
          </a:p>
        </p:txBody>
      </p:sp>
      <p:sp>
        <p:nvSpPr>
          <p:cNvPr id="9220" name="TextBox 5"/>
          <p:cNvSpPr txBox="1">
            <a:spLocks noChangeArrowheads="1"/>
          </p:cNvSpPr>
          <p:nvPr/>
        </p:nvSpPr>
        <p:spPr bwMode="auto">
          <a:xfrm>
            <a:off x="9963150" y="5027613"/>
            <a:ext cx="1828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0000"/>
                </a:solidFill>
              </a:rPr>
              <a:t>down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4191000" y="5419725"/>
            <a:ext cx="2079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0000"/>
                </a:solidFill>
              </a:rPr>
              <a:t>across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7489825" y="5419725"/>
            <a:ext cx="160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0000"/>
                </a:solidFill>
              </a:rPr>
              <a:t>into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9220" grpId="0"/>
      <p:bldP spid="9221" grpId="0"/>
      <p:bldP spid="92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166688"/>
            <a:ext cx="5757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815975"/>
            <a:ext cx="11307762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6" name="TextBox 15"/>
          <p:cNvSpPr txBox="1">
            <a:spLocks noChangeArrowheads="1"/>
          </p:cNvSpPr>
          <p:nvPr/>
        </p:nvSpPr>
        <p:spPr bwMode="auto">
          <a:xfrm>
            <a:off x="1420813" y="1522413"/>
            <a:ext cx="342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249" name="TextBox 18"/>
          <p:cNvSpPr txBox="1">
            <a:spLocks noChangeArrowheads="1"/>
          </p:cNvSpPr>
          <p:nvPr/>
        </p:nvSpPr>
        <p:spPr bwMode="auto">
          <a:xfrm>
            <a:off x="1373188" y="1836738"/>
            <a:ext cx="700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10250" name="TextBox 19"/>
          <p:cNvSpPr txBox="1">
            <a:spLocks noChangeArrowheads="1"/>
          </p:cNvSpPr>
          <p:nvPr/>
        </p:nvSpPr>
        <p:spPr bwMode="auto">
          <a:xfrm>
            <a:off x="1435100" y="2487613"/>
            <a:ext cx="404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251" name="TextBox 20"/>
          <p:cNvSpPr txBox="1">
            <a:spLocks noChangeArrowheads="1"/>
          </p:cNvSpPr>
          <p:nvPr/>
        </p:nvSpPr>
        <p:spPr bwMode="auto">
          <a:xfrm>
            <a:off x="1420813" y="2803525"/>
            <a:ext cx="404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252" name="TextBox 21"/>
          <p:cNvSpPr txBox="1">
            <a:spLocks noChangeArrowheads="1"/>
          </p:cNvSpPr>
          <p:nvPr/>
        </p:nvSpPr>
        <p:spPr bwMode="auto">
          <a:xfrm>
            <a:off x="1441450" y="3125788"/>
            <a:ext cx="404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253" name="TextBox 22"/>
          <p:cNvSpPr txBox="1">
            <a:spLocks noChangeArrowheads="1"/>
          </p:cNvSpPr>
          <p:nvPr/>
        </p:nvSpPr>
        <p:spPr bwMode="auto">
          <a:xfrm>
            <a:off x="1441450" y="3432175"/>
            <a:ext cx="404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254" name="TextBox 23"/>
          <p:cNvSpPr txBox="1">
            <a:spLocks noChangeArrowheads="1"/>
          </p:cNvSpPr>
          <p:nvPr/>
        </p:nvSpPr>
        <p:spPr bwMode="auto">
          <a:xfrm>
            <a:off x="1450975" y="4095750"/>
            <a:ext cx="404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0255" name="TextBox 24"/>
          <p:cNvSpPr txBox="1">
            <a:spLocks noChangeArrowheads="1"/>
          </p:cNvSpPr>
          <p:nvPr/>
        </p:nvSpPr>
        <p:spPr bwMode="auto">
          <a:xfrm>
            <a:off x="1450975" y="4425950"/>
            <a:ext cx="498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0256" name="TextBox 27"/>
          <p:cNvSpPr txBox="1">
            <a:spLocks noChangeArrowheads="1"/>
          </p:cNvSpPr>
          <p:nvPr/>
        </p:nvSpPr>
        <p:spPr bwMode="auto">
          <a:xfrm>
            <a:off x="1455738" y="5057775"/>
            <a:ext cx="500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257" name="TextBox 28"/>
          <p:cNvSpPr txBox="1">
            <a:spLocks noChangeArrowheads="1"/>
          </p:cNvSpPr>
          <p:nvPr/>
        </p:nvSpPr>
        <p:spPr bwMode="auto">
          <a:xfrm>
            <a:off x="1363663" y="2149475"/>
            <a:ext cx="80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58" name="TextBox 4"/>
          <p:cNvSpPr txBox="1">
            <a:spLocks noChangeArrowheads="1"/>
          </p:cNvSpPr>
          <p:nvPr/>
        </p:nvSpPr>
        <p:spPr bwMode="auto">
          <a:xfrm>
            <a:off x="1336675" y="3762375"/>
            <a:ext cx="665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/>
      <p:bldP spid="10249" grpId="0"/>
      <p:bldP spid="10250" grpId="0"/>
      <p:bldP spid="10251" grpId="0"/>
      <p:bldP spid="10252" grpId="0"/>
      <p:bldP spid="10253" grpId="0"/>
      <p:bldP spid="10254" grpId="0"/>
      <p:bldP spid="10255" grpId="0"/>
      <p:bldP spid="10256" grpId="0"/>
      <p:bldP spid="10257" grpId="0"/>
      <p:bldP spid="102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738188"/>
            <a:ext cx="8359775" cy="573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3" name="TextBox 1"/>
          <p:cNvSpPr txBox="1">
            <a:spLocks noChangeArrowheads="1"/>
          </p:cNvSpPr>
          <p:nvPr/>
        </p:nvSpPr>
        <p:spPr bwMode="auto">
          <a:xfrm>
            <a:off x="8572500" y="1905000"/>
            <a:ext cx="342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10296525" y="1646238"/>
            <a:ext cx="1485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golf</a:t>
            </a:r>
          </a:p>
        </p:txBody>
      </p:sp>
      <p:sp>
        <p:nvSpPr>
          <p:cNvPr id="11269" name="TextBox 6"/>
          <p:cNvSpPr txBox="1">
            <a:spLocks noChangeArrowheads="1"/>
          </p:cNvSpPr>
          <p:nvPr/>
        </p:nvSpPr>
        <p:spPr bwMode="auto">
          <a:xfrm>
            <a:off x="8262938" y="2606675"/>
            <a:ext cx="1485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tennis</a:t>
            </a:r>
          </a:p>
        </p:txBody>
      </p:sp>
      <p:sp>
        <p:nvSpPr>
          <p:cNvPr id="11270" name="TextBox 7"/>
          <p:cNvSpPr txBox="1">
            <a:spLocks noChangeArrowheads="1"/>
          </p:cNvSpPr>
          <p:nvPr/>
        </p:nvSpPr>
        <p:spPr bwMode="auto">
          <a:xfrm>
            <a:off x="12163425" y="4951413"/>
            <a:ext cx="21288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football</a:t>
            </a: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10529888" y="6003925"/>
            <a:ext cx="1485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rugby</a:t>
            </a:r>
          </a:p>
        </p:txBody>
      </p:sp>
      <p:sp>
        <p:nvSpPr>
          <p:cNvPr id="11272" name="TextBox 9"/>
          <p:cNvSpPr txBox="1">
            <a:spLocks noChangeArrowheads="1"/>
          </p:cNvSpPr>
          <p:nvPr/>
        </p:nvSpPr>
        <p:spPr bwMode="auto">
          <a:xfrm>
            <a:off x="11039475" y="3843338"/>
            <a:ext cx="20002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cycling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71338" y="3014663"/>
            <a:ext cx="5143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228638" y="4286250"/>
            <a:ext cx="6286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</a:rPr>
              <a:t>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90538" y="5513388"/>
            <a:ext cx="7429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</a:rPr>
              <a:t>he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90538" y="3300413"/>
            <a:ext cx="533400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t</a:t>
            </a:r>
          </a:p>
        </p:txBody>
      </p:sp>
      <p:pic>
        <p:nvPicPr>
          <p:cNvPr id="7" name="28 5.9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718050"/>
            <a:ext cx="91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07963" y="152400"/>
            <a:ext cx="87979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70C0"/>
                </a:solidFill>
                <a:latin typeface="Arial Black" pitchFamily="34" charset="0"/>
              </a:rPr>
              <a:t>2. GRAMMAR: </a:t>
            </a:r>
            <a:r>
              <a:rPr lang="en-US" sz="3200" b="1" i="1" smtClean="0">
                <a:solidFill>
                  <a:srgbClr val="FF0000"/>
                </a:solidFill>
                <a:latin typeface="Arial Black" pitchFamily="34" charset="0"/>
              </a:rPr>
              <a:t>expressing </a:t>
            </a:r>
            <a:r>
              <a:rPr lang="en-US" sz="3200" b="1" i="1">
                <a:solidFill>
                  <a:srgbClr val="FF0000"/>
                </a:solidFill>
                <a:latin typeface="Arial Black" pitchFamily="34" charset="0"/>
              </a:rPr>
              <a:t>movement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57200" y="1582738"/>
            <a:ext cx="45339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0070C0"/>
                </a:solidFill>
              </a:rPr>
              <a:t>a. Match the rule to the sports in 1. What are the sports?</a:t>
            </a:r>
            <a:endParaRPr lang="en-US" sz="2800" b="1" i="1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03238" y="3973513"/>
            <a:ext cx="380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0070C0"/>
                </a:solidFill>
              </a:rPr>
              <a:t>b. Listen and check.</a:t>
            </a:r>
            <a:endParaRPr lang="en-US" sz="28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11269" grpId="0"/>
      <p:bldP spid="11270" grpId="0"/>
      <p:bldP spid="11271" grpId="0"/>
      <p:bldP spid="11272" grpId="0"/>
      <p:bldP spid="4" grpId="0"/>
      <p:bldP spid="5" grpId="0"/>
      <p:bldP spid="6" grpId="0"/>
      <p:bldP spid="11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4" y="267446"/>
            <a:ext cx="90297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634205" y="1126428"/>
            <a:ext cx="4775996" cy="4260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6" tIns="45713" rIns="91426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599"/>
              </a:spcBef>
              <a:spcAft>
                <a:spcPts val="5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Hit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into/over</a:t>
            </a:r>
          </a:p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599"/>
              </a:spcBef>
              <a:spcAft>
                <a:spcPts val="5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Go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out/around/ pass/to</a:t>
            </a:r>
          </a:p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599"/>
              </a:spcBef>
              <a:spcAft>
                <a:spcPts val="5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Kich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into</a:t>
            </a:r>
          </a:p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599"/>
              </a:spcBef>
              <a:spcAft>
                <a:spcPts val="5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Throw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to</a:t>
            </a:r>
          </a:p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599"/>
              </a:spcBef>
              <a:spcAft>
                <a:spcPts val="5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Take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over</a:t>
            </a:r>
          </a:p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599"/>
              </a:spcBef>
              <a:spcAft>
                <a:spcPts val="5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Kicking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throughpass</a:t>
            </a:r>
          </a:p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itchFamily="34" charset="0"/>
              <a:cs typeface="Arial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375223" y="2676771"/>
            <a:ext cx="661194" cy="535093"/>
          </a:xfrm>
          <a:prstGeom prst="rightArrow">
            <a:avLst/>
          </a:prstGeom>
          <a:solidFill>
            <a:srgbClr val="2DA2BF"/>
          </a:solidFill>
          <a:ln w="55000" cap="flat" cmpd="thickThin" algn="ctr">
            <a:solidFill>
              <a:srgbClr val="2DA2BF">
                <a:shade val="50000"/>
              </a:srgbClr>
            </a:solidFill>
            <a:prstDash val="solid"/>
          </a:ln>
          <a:effectLst/>
        </p:spPr>
        <p:txBody>
          <a:bodyPr lIns="91426" tIns="45713" rIns="91426" bIns="45713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248400" y="1790162"/>
            <a:ext cx="6757694" cy="230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6" tIns="45713" rIns="91426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To express movement use 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a verb 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of movement (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go, come, run, walk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…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) and 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a preposition 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of movement (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up, down etc.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)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4800601" y="1316636"/>
            <a:ext cx="263240" cy="3255364"/>
          </a:xfrm>
          <a:prstGeom prst="rightBrace">
            <a:avLst/>
          </a:prstGeom>
          <a:noFill/>
          <a:ln w="38100" cap="flat" cmpd="sng" algn="ctr">
            <a:solidFill>
              <a:srgbClr val="0070C0"/>
            </a:solidFill>
            <a:prstDash val="solid"/>
          </a:ln>
          <a:effectLst/>
        </p:spPr>
        <p:txBody>
          <a:bodyPr lIns="91426" tIns="45713" rIns="91426" bIns="4571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95600" y="5146622"/>
            <a:ext cx="9601200" cy="166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Ex: The man </a:t>
            </a: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went up </a:t>
            </a: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the steps and into the church.</a:t>
            </a:r>
          </a:p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599"/>
              </a:spcBef>
              <a:spcAft>
                <a:spcPts val="5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      I </a:t>
            </a: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ran over </a:t>
            </a: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the bridge and </a:t>
            </a: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across</a:t>
            </a: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the park. </a:t>
            </a:r>
          </a:p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      He </a:t>
            </a: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drove out of </a:t>
            </a: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the garage and </a:t>
            </a: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along</a:t>
            </a:r>
            <a:r>
              <a:rPr kumimoji="0" lang="en-US" sz="32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the street.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990600" y="838201"/>
            <a:ext cx="2057400" cy="63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6" tIns="45713" rIns="91426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500" b="1" u="sng">
                <a:solidFill>
                  <a:srgbClr val="002060"/>
                </a:solidFill>
                <a:latin typeface="Arial Black" pitchFamily="34" charset="0"/>
              </a:rPr>
              <a:t>NOTE: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828800" y="1981200"/>
            <a:ext cx="10972800" cy="166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6" tIns="45713" rIns="91426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Arial" charset="0"/>
              </a:rPr>
              <a:t>Be careful with 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in/into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 and 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out/ out 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of. </a:t>
            </a:r>
          </a:p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1200"/>
              </a:spcBef>
              <a:spcAft>
                <a:spcPts val="5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Black" pitchFamily="34" charset="0"/>
                <a:cs typeface="Arial" charset="0"/>
              </a:rPr>
              <a:t>Use 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into/ out of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 + 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noun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, but if there 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isn’t a noun 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just use 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in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 or 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out</a:t>
            </a:r>
            <a:r>
              <a:rPr kumimoji="0" lang="en-US" sz="3600" b="1" i="1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cs typeface="Arial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4600" y="4191000"/>
            <a:ext cx="8905407" cy="1195185"/>
          </a:xfrm>
          <a:prstGeom prst="rect">
            <a:avLst/>
          </a:prstGeom>
        </p:spPr>
        <p:txBody>
          <a:bodyPr wrap="square" lIns="91426" tIns="45713" rIns="91426" bIns="45713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599"/>
              </a:spcBef>
              <a:spcAft>
                <a:spcPts val="5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Ex: Come </a:t>
            </a:r>
            <a:r>
              <a:rPr kumimoji="0" lang="en-US" sz="35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into</a:t>
            </a:r>
            <a:r>
              <a:rPr kumimoji="0" lang="en-US" sz="35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the </a:t>
            </a:r>
            <a:r>
              <a:rPr kumimoji="0" lang="en-US" sz="3500" b="1" i="1" u="sng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living room</a:t>
            </a:r>
            <a:r>
              <a:rPr kumimoji="0" lang="en-US" sz="35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. Come </a:t>
            </a:r>
            <a:r>
              <a:rPr kumimoji="0" lang="en-US" sz="35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in</a:t>
            </a:r>
            <a:r>
              <a:rPr kumimoji="0" lang="en-US" sz="35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ts val="3699"/>
              </a:lnSpc>
              <a:spcBef>
                <a:spcPts val="599"/>
              </a:spcBef>
              <a:spcAft>
                <a:spcPts val="5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      He went </a:t>
            </a:r>
            <a:r>
              <a:rPr kumimoji="0" lang="en-US" sz="35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out of </a:t>
            </a:r>
            <a:r>
              <a:rPr kumimoji="0" lang="en-US" sz="3500" b="1" i="1" u="sng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the house</a:t>
            </a:r>
            <a:r>
              <a:rPr kumimoji="0" lang="en-US" sz="3500" b="1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. He went </a:t>
            </a:r>
            <a:r>
              <a:rPr kumimoji="0" lang="en-US" sz="35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out.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7962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"/>
          <p:cNvSpPr txBox="1">
            <a:spLocks noChangeArrowheads="1"/>
          </p:cNvSpPr>
          <p:nvPr/>
        </p:nvSpPr>
        <p:spPr bwMode="auto">
          <a:xfrm>
            <a:off x="914400" y="166688"/>
            <a:ext cx="5257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600" b="1">
                <a:solidFill>
                  <a:srgbClr val="FF0000"/>
                </a:solidFill>
              </a:rPr>
              <a:t>Exercises (p.134)</a:t>
            </a:r>
          </a:p>
        </p:txBody>
      </p:sp>
      <p:pic>
        <p:nvPicPr>
          <p:cNvPr id="1331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785813"/>
            <a:ext cx="11201400" cy="518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4419600" y="3048000"/>
            <a:ext cx="457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410700" y="3048000"/>
            <a:ext cx="8001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05200" y="3470203"/>
            <a:ext cx="990600" cy="2078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75250" y="3913188"/>
            <a:ext cx="9969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19600" y="4343400"/>
            <a:ext cx="8001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315200" y="4800600"/>
            <a:ext cx="304800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76800" y="5208588"/>
            <a:ext cx="8001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077200" y="5208588"/>
            <a:ext cx="381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242050" y="5638800"/>
            <a:ext cx="9969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1260475"/>
            <a:ext cx="9601200" cy="376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221288" y="2736850"/>
            <a:ext cx="1485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C00000"/>
                </a:solidFill>
              </a:rPr>
              <a:t>out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678363" y="3194050"/>
            <a:ext cx="1485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C00000"/>
                </a:solidFill>
              </a:rPr>
              <a:t>in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6873875" y="3665538"/>
            <a:ext cx="20669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C00000"/>
                </a:solidFill>
              </a:rPr>
              <a:t>out of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29213" y="4157663"/>
            <a:ext cx="2070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C00000"/>
                </a:solidFill>
              </a:rPr>
              <a:t>into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341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822325"/>
            <a:ext cx="779462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5842000"/>
            <a:ext cx="748823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5" name="TextBox 2"/>
          <p:cNvSpPr txBox="1">
            <a:spLocks noChangeArrowheads="1"/>
          </p:cNvSpPr>
          <p:nvPr/>
        </p:nvSpPr>
        <p:spPr bwMode="auto">
          <a:xfrm>
            <a:off x="5884863" y="2740025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into</a:t>
            </a:r>
          </a:p>
        </p:txBody>
      </p:sp>
      <p:sp>
        <p:nvSpPr>
          <p:cNvPr id="15366" name="TextBox 7"/>
          <p:cNvSpPr txBox="1">
            <a:spLocks noChangeArrowheads="1"/>
          </p:cNvSpPr>
          <p:nvPr/>
        </p:nvSpPr>
        <p:spPr bwMode="auto">
          <a:xfrm>
            <a:off x="5854700" y="3114675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along</a:t>
            </a:r>
          </a:p>
        </p:txBody>
      </p:sp>
      <p:sp>
        <p:nvSpPr>
          <p:cNvPr id="15367" name="TextBox 8"/>
          <p:cNvSpPr txBox="1">
            <a:spLocks noChangeArrowheads="1"/>
          </p:cNvSpPr>
          <p:nvPr/>
        </p:nvSpPr>
        <p:spPr bwMode="auto">
          <a:xfrm>
            <a:off x="5897563" y="3467100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round</a:t>
            </a:r>
          </a:p>
        </p:txBody>
      </p:sp>
      <p:sp>
        <p:nvSpPr>
          <p:cNvPr id="15368" name="TextBox 9"/>
          <p:cNvSpPr txBox="1">
            <a:spLocks noChangeArrowheads="1"/>
          </p:cNvSpPr>
          <p:nvPr/>
        </p:nvSpPr>
        <p:spPr bwMode="auto">
          <a:xfrm>
            <a:off x="5897563" y="3832225"/>
            <a:ext cx="213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toward</a:t>
            </a:r>
          </a:p>
        </p:txBody>
      </p:sp>
      <p:sp>
        <p:nvSpPr>
          <p:cNvPr id="15369" name="TextBox 10"/>
          <p:cNvSpPr txBox="1">
            <a:spLocks noChangeArrowheads="1"/>
          </p:cNvSpPr>
          <p:nvPr/>
        </p:nvSpPr>
        <p:spPr bwMode="auto">
          <a:xfrm>
            <a:off x="5918200" y="4195763"/>
            <a:ext cx="1600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across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918200" y="4552950"/>
            <a:ext cx="1651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though</a:t>
            </a:r>
          </a:p>
        </p:txBody>
      </p:sp>
      <p:sp>
        <p:nvSpPr>
          <p:cNvPr id="15371" name="TextBox 12"/>
          <p:cNvSpPr txBox="1">
            <a:spLocks noChangeArrowheads="1"/>
          </p:cNvSpPr>
          <p:nvPr/>
        </p:nvSpPr>
        <p:spPr bwMode="auto">
          <a:xfrm>
            <a:off x="5949950" y="4927600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0000"/>
                </a:solidFill>
              </a:rPr>
              <a:t>over</a:t>
            </a:r>
          </a:p>
        </p:txBody>
      </p:sp>
      <p:pic>
        <p:nvPicPr>
          <p:cNvPr id="3" name="29 5.1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225" y="5929313"/>
            <a:ext cx="97155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63525" y="152400"/>
            <a:ext cx="9088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70C0"/>
                </a:solidFill>
              </a:rPr>
              <a:t>3. PRONUNCIATION:   </a:t>
            </a:r>
            <a:r>
              <a:rPr lang="en-US" sz="3200" b="1" i="1">
                <a:solidFill>
                  <a:srgbClr val="FF0000"/>
                </a:solidFill>
              </a:rPr>
              <a:t>prepositions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365" grpId="0"/>
      <p:bldP spid="15366" grpId="0"/>
      <p:bldP spid="15367" grpId="0"/>
      <p:bldP spid="15368" grpId="0"/>
      <p:bldP spid="15369" grpId="0"/>
      <p:bldP spid="15370" grpId="0"/>
      <p:bldP spid="1537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600200" y="1219200"/>
            <a:ext cx="11125200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3600" b="1" dirty="0">
                <a:solidFill>
                  <a:srgbClr val="002060"/>
                </a:solidFill>
              </a:rPr>
              <a:t>a. How long does a </a:t>
            </a:r>
            <a:r>
              <a:rPr lang="en-US" sz="3600" b="1" dirty="0" smtClean="0">
                <a:solidFill>
                  <a:srgbClr val="002060"/>
                </a:solidFill>
              </a:rPr>
              <a:t>normal </a:t>
            </a:r>
            <a:r>
              <a:rPr lang="en-US" sz="3600" b="1" dirty="0">
                <a:solidFill>
                  <a:srgbClr val="002060"/>
                </a:solidFill>
              </a:rPr>
              <a:t>football match last?</a:t>
            </a:r>
          </a:p>
          <a:p>
            <a:pPr eaLnBrk="1" hangingPunct="1">
              <a:lnSpc>
                <a:spcPct val="150000"/>
              </a:lnSpc>
            </a:pPr>
            <a:r>
              <a:rPr lang="en-US" sz="3600" b="1" dirty="0">
                <a:solidFill>
                  <a:srgbClr val="002060"/>
                </a:solidFill>
              </a:rPr>
              <a:t>   </a:t>
            </a:r>
            <a:r>
              <a:rPr lang="en-US" sz="3600" i="1" dirty="0">
                <a:solidFill>
                  <a:srgbClr val="C00000"/>
                </a:solidFill>
              </a:rPr>
              <a:t>A </a:t>
            </a:r>
            <a:r>
              <a:rPr lang="en-US" sz="3600" i="1" dirty="0" smtClean="0">
                <a:solidFill>
                  <a:srgbClr val="C00000"/>
                </a:solidFill>
              </a:rPr>
              <a:t>normal </a:t>
            </a:r>
            <a:r>
              <a:rPr lang="en-US" sz="3600" i="1" dirty="0">
                <a:solidFill>
                  <a:srgbClr val="C00000"/>
                </a:solidFill>
              </a:rPr>
              <a:t>football match lasts 90 minutes. </a:t>
            </a:r>
          </a:p>
          <a:p>
            <a:pPr eaLnBrk="1" hangingPunct="1">
              <a:lnSpc>
                <a:spcPct val="150000"/>
              </a:lnSpc>
            </a:pPr>
            <a:r>
              <a:rPr lang="en-US" sz="3600" b="1" dirty="0">
                <a:solidFill>
                  <a:srgbClr val="002060"/>
                </a:solidFill>
              </a:rPr>
              <a:t>- How many minutes are added after each half?</a:t>
            </a:r>
          </a:p>
          <a:p>
            <a:pPr eaLnBrk="1" hangingPunct="1">
              <a:lnSpc>
                <a:spcPct val="150000"/>
              </a:lnSpc>
            </a:pPr>
            <a:r>
              <a:rPr lang="en-US" sz="3600" i="1" dirty="0">
                <a:solidFill>
                  <a:srgbClr val="C00000"/>
                </a:solidFill>
              </a:rPr>
              <a:t>  It depends on the situation of a match</a:t>
            </a:r>
          </a:p>
          <a:p>
            <a:pPr eaLnBrk="1" hangingPunct="1">
              <a:lnSpc>
                <a:spcPct val="150000"/>
              </a:lnSpc>
            </a:pPr>
            <a:r>
              <a:rPr lang="en-US" sz="3600" i="1" dirty="0">
                <a:solidFill>
                  <a:srgbClr val="C00000"/>
                </a:solidFill>
              </a:rPr>
              <a:t>Time is added for time lost because of injuries, etc…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63525" y="152400"/>
            <a:ext cx="4918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70C0"/>
                </a:solidFill>
              </a:rPr>
              <a:t>4.  READING &amp; SPEAKING</a:t>
            </a:r>
            <a:endParaRPr lang="en-US" sz="32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3000"/>
            <a:ext cx="5467350" cy="4495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5" y="914400"/>
            <a:ext cx="6353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8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384300"/>
            <a:ext cx="5989637" cy="520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1449388"/>
            <a:ext cx="6119812" cy="520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42900" y="-95250"/>
            <a:ext cx="11544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002060"/>
                </a:solidFill>
              </a:rPr>
              <a:t>b. Read the article and </a:t>
            </a:r>
            <a:r>
              <a:rPr lang="en-US" sz="2400" b="1">
                <a:solidFill>
                  <a:srgbClr val="002060"/>
                </a:solidFill>
              </a:rPr>
              <a:t>complete</a:t>
            </a:r>
            <a:r>
              <a:rPr lang="en-US" sz="2200" b="1">
                <a:solidFill>
                  <a:srgbClr val="002060"/>
                </a:solidFill>
              </a:rPr>
              <a:t> with a word from below.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00200" y="477838"/>
            <a:ext cx="10287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b="1" i="1">
                <a:solidFill>
                  <a:srgbClr val="C00000"/>
                </a:solidFill>
              </a:rPr>
              <a:t>champions          fans        goal        match          pitch</a:t>
            </a:r>
          </a:p>
          <a:p>
            <a:r>
              <a:rPr lang="en-US" sz="2400" b="1" i="1">
                <a:solidFill>
                  <a:srgbClr val="C00000"/>
                </a:solidFill>
              </a:rPr>
              <a:t>players          referee     scored       stadium           team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635375" y="3863975"/>
            <a:ext cx="957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stadium</a:t>
            </a:r>
            <a:endParaRPr lang="en-US" sz="14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39888" y="4595813"/>
            <a:ext cx="592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fans</a:t>
            </a:r>
            <a:endParaRPr lang="en-US" sz="14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1213" y="4891088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team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091113" y="6237288"/>
            <a:ext cx="881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players</a:t>
            </a:r>
            <a:endParaRPr lang="en-US" sz="14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13625" y="2032000"/>
            <a:ext cx="862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scored </a:t>
            </a:r>
            <a:endParaRPr lang="en-US" sz="14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438" y="3175000"/>
            <a:ext cx="606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goal</a:t>
            </a:r>
            <a:endParaRPr lang="en-US" sz="14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373938" y="3506788"/>
            <a:ext cx="9794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 referee </a:t>
            </a:r>
            <a:endParaRPr lang="en-US" sz="14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13638" y="3854450"/>
            <a:ext cx="11572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i="1">
                <a:solidFill>
                  <a:srgbClr val="C00000"/>
                </a:solidFill>
              </a:rPr>
              <a:t>champions </a:t>
            </a:r>
            <a:endParaRPr lang="en-US" sz="12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2347575" y="4922838"/>
            <a:ext cx="655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pitch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682625"/>
            <a:ext cx="80772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91821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458575" y="1670050"/>
            <a:ext cx="4572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45875" y="2206625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468100" y="3214688"/>
            <a:ext cx="457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45875" y="4322763"/>
            <a:ext cx="457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445875" y="5334000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57200"/>
            <a:ext cx="93154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1371600"/>
            <a:ext cx="9274175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4213225"/>
            <a:ext cx="6130925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5181600"/>
            <a:ext cx="726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30 5.1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288" y="5334000"/>
            <a:ext cx="6969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3"/>
          <p:cNvSpPr txBox="1">
            <a:spLocks noChangeArrowheads="1"/>
          </p:cNvSpPr>
          <p:nvPr/>
        </p:nvSpPr>
        <p:spPr bwMode="auto">
          <a:xfrm>
            <a:off x="228600" y="152400"/>
            <a:ext cx="331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C00000"/>
                </a:solidFill>
              </a:rPr>
              <a:t>Exercises</a:t>
            </a:r>
          </a:p>
        </p:txBody>
      </p:sp>
      <p:pic>
        <p:nvPicPr>
          <p:cNvPr id="1843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762000"/>
            <a:ext cx="108585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843088"/>
            <a:ext cx="6149975" cy="318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1981200"/>
            <a:ext cx="56007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5426075"/>
            <a:ext cx="631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5654675"/>
            <a:ext cx="60674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1" name="TextBox 1"/>
          <p:cNvSpPr txBox="1">
            <a:spLocks noChangeArrowheads="1"/>
          </p:cNvSpPr>
          <p:nvPr/>
        </p:nvSpPr>
        <p:spPr bwMode="auto">
          <a:xfrm>
            <a:off x="11287125" y="5602288"/>
            <a:ext cx="1819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out of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184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38350"/>
            <a:ext cx="6115050" cy="354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2030413"/>
            <a:ext cx="571500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11315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5667375"/>
            <a:ext cx="5943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641975"/>
            <a:ext cx="5486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3" name="TextBox 1"/>
          <p:cNvSpPr txBox="1">
            <a:spLocks noChangeArrowheads="1"/>
          </p:cNvSpPr>
          <p:nvPr/>
        </p:nvSpPr>
        <p:spPr bwMode="auto">
          <a:xfrm>
            <a:off x="3200400" y="5583238"/>
            <a:ext cx="174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under</a:t>
            </a:r>
          </a:p>
        </p:txBody>
      </p:sp>
      <p:sp>
        <p:nvSpPr>
          <p:cNvPr id="19464" name="TextBox 7"/>
          <p:cNvSpPr txBox="1">
            <a:spLocks noChangeArrowheads="1"/>
          </p:cNvSpPr>
          <p:nvPr/>
        </p:nvSpPr>
        <p:spPr bwMode="auto">
          <a:xfrm>
            <a:off x="9477375" y="5667375"/>
            <a:ext cx="17462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3" grpId="0"/>
      <p:bldP spid="194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11315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057400"/>
            <a:ext cx="600075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57400"/>
            <a:ext cx="5715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5691188"/>
            <a:ext cx="60007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38" y="5691188"/>
            <a:ext cx="5486400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7" name="TextBox 1"/>
          <p:cNvSpPr txBox="1">
            <a:spLocks noChangeArrowheads="1"/>
          </p:cNvSpPr>
          <p:nvPr/>
        </p:nvSpPr>
        <p:spPr bwMode="auto">
          <a:xfrm>
            <a:off x="3086100" y="5664200"/>
            <a:ext cx="217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towards</a:t>
            </a:r>
          </a:p>
        </p:txBody>
      </p:sp>
      <p:sp>
        <p:nvSpPr>
          <p:cNvPr id="20488" name="TextBox 7"/>
          <p:cNvSpPr txBox="1">
            <a:spLocks noChangeArrowheads="1"/>
          </p:cNvSpPr>
          <p:nvPr/>
        </p:nvSpPr>
        <p:spPr bwMode="auto">
          <a:xfrm>
            <a:off x="9466263" y="5622925"/>
            <a:ext cx="217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along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/>
      <p:bldP spid="204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11315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828800"/>
            <a:ext cx="62293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28800"/>
            <a:ext cx="5943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754688"/>
            <a:ext cx="6691313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5754688"/>
            <a:ext cx="583882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TextBox 1"/>
          <p:cNvSpPr txBox="1">
            <a:spLocks noChangeArrowheads="1"/>
          </p:cNvSpPr>
          <p:nvPr/>
        </p:nvSpPr>
        <p:spPr bwMode="auto">
          <a:xfrm>
            <a:off x="3686175" y="5713413"/>
            <a:ext cx="19145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though</a:t>
            </a:r>
          </a:p>
        </p:txBody>
      </p:sp>
      <p:sp>
        <p:nvSpPr>
          <p:cNvPr id="21512" name="TextBox 7"/>
          <p:cNvSpPr txBox="1">
            <a:spLocks noChangeArrowheads="1"/>
          </p:cNvSpPr>
          <p:nvPr/>
        </p:nvSpPr>
        <p:spPr bwMode="auto">
          <a:xfrm>
            <a:off x="10691813" y="5695950"/>
            <a:ext cx="1403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FF0000"/>
                </a:solidFill>
              </a:rPr>
              <a:t>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/>
      <p:bldP spid="215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11315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61150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1905000"/>
            <a:ext cx="59436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35638"/>
            <a:ext cx="5715000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56263"/>
            <a:ext cx="560070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5" name="TextBox 1"/>
          <p:cNvSpPr txBox="1">
            <a:spLocks noChangeArrowheads="1"/>
          </p:cNvSpPr>
          <p:nvPr/>
        </p:nvSpPr>
        <p:spPr bwMode="auto">
          <a:xfrm>
            <a:off x="2628900" y="5683250"/>
            <a:ext cx="160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into</a:t>
            </a:r>
          </a:p>
        </p:txBody>
      </p:sp>
      <p:sp>
        <p:nvSpPr>
          <p:cNvPr id="22536" name="TextBox 7"/>
          <p:cNvSpPr txBox="1">
            <a:spLocks noChangeArrowheads="1"/>
          </p:cNvSpPr>
          <p:nvPr/>
        </p:nvSpPr>
        <p:spPr bwMode="auto">
          <a:xfrm>
            <a:off x="10091738" y="5621338"/>
            <a:ext cx="160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down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/>
      <p:bldP spid="225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981200"/>
            <a:ext cx="6629400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11315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8" y="5792788"/>
            <a:ext cx="66294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7" name="TextBox 1"/>
          <p:cNvSpPr txBox="1">
            <a:spLocks noChangeArrowheads="1"/>
          </p:cNvSpPr>
          <p:nvPr/>
        </p:nvSpPr>
        <p:spPr bwMode="auto">
          <a:xfrm>
            <a:off x="6900863" y="5751513"/>
            <a:ext cx="17764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0000"/>
                </a:solidFill>
              </a:rPr>
              <a:t>across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58674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28600"/>
            <a:ext cx="663892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1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371600"/>
            <a:ext cx="7391399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2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1592263"/>
            <a:ext cx="5916612" cy="727075"/>
          </a:xfrm>
        </p:spPr>
        <p:txBody>
          <a:bodyPr/>
          <a:lstStyle/>
          <a:p>
            <a:pPr algn="l"/>
            <a:r>
              <a:rPr lang="en-US" sz="3600" b="1" smtClean="0">
                <a:solidFill>
                  <a:srgbClr val="0070C0"/>
                </a:solidFill>
              </a:rPr>
              <a:t>1. Vocabulary &amp; speaking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38" y="419100"/>
            <a:ext cx="2260600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538" y="415925"/>
            <a:ext cx="2260600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538" y="4846638"/>
            <a:ext cx="22606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38" y="4846638"/>
            <a:ext cx="22606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38" y="4846638"/>
            <a:ext cx="22606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4846638"/>
            <a:ext cx="22606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846638"/>
            <a:ext cx="22606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538" y="2760663"/>
            <a:ext cx="22606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38" y="2760663"/>
            <a:ext cx="22606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2760663"/>
            <a:ext cx="2263775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2760663"/>
            <a:ext cx="22606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760663"/>
            <a:ext cx="22606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1720850" y="4281488"/>
            <a:ext cx="1550988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judo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 bwMode="auto">
          <a:xfrm>
            <a:off x="3898900" y="4281488"/>
            <a:ext cx="159861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aerobic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 bwMode="auto">
          <a:xfrm>
            <a:off x="6346825" y="4281488"/>
            <a:ext cx="13747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golf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 bwMode="auto">
          <a:xfrm>
            <a:off x="8404225" y="4281488"/>
            <a:ext cx="15430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volleyball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 bwMode="auto">
          <a:xfrm>
            <a:off x="10837863" y="4319588"/>
            <a:ext cx="1335087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tennis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 bwMode="auto">
          <a:xfrm>
            <a:off x="8404225" y="2000250"/>
            <a:ext cx="1617663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baseball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 bwMode="auto">
          <a:xfrm>
            <a:off x="10515600" y="1995488"/>
            <a:ext cx="176688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basketball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 bwMode="auto">
          <a:xfrm>
            <a:off x="1492250" y="6356350"/>
            <a:ext cx="17399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swimming</a:t>
            </a:r>
          </a:p>
        </p:txBody>
      </p:sp>
      <p:sp>
        <p:nvSpPr>
          <p:cNvPr id="26" name="Content Placeholder 4"/>
          <p:cNvSpPr txBox="1">
            <a:spLocks/>
          </p:cNvSpPr>
          <p:nvPr/>
        </p:nvSpPr>
        <p:spPr bwMode="auto">
          <a:xfrm>
            <a:off x="4060825" y="6356350"/>
            <a:ext cx="1439863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skiing</a:t>
            </a:r>
          </a:p>
        </p:txBody>
      </p:sp>
      <p:sp>
        <p:nvSpPr>
          <p:cNvPr id="27" name="Content Placeholder 4"/>
          <p:cNvSpPr txBox="1">
            <a:spLocks/>
          </p:cNvSpPr>
          <p:nvPr/>
        </p:nvSpPr>
        <p:spPr bwMode="auto">
          <a:xfrm>
            <a:off x="6329363" y="6394450"/>
            <a:ext cx="14398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rugby</a:t>
            </a:r>
          </a:p>
        </p:txBody>
      </p:sp>
      <p:sp>
        <p:nvSpPr>
          <p:cNvPr id="28" name="Content Placeholder 4"/>
          <p:cNvSpPr txBox="1">
            <a:spLocks/>
          </p:cNvSpPr>
          <p:nvPr/>
        </p:nvSpPr>
        <p:spPr bwMode="auto">
          <a:xfrm>
            <a:off x="8404225" y="6407150"/>
            <a:ext cx="16335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football</a:t>
            </a:r>
          </a:p>
        </p:txBody>
      </p:sp>
      <p:sp>
        <p:nvSpPr>
          <p:cNvPr id="29" name="Content Placeholder 4"/>
          <p:cNvSpPr txBox="1">
            <a:spLocks/>
          </p:cNvSpPr>
          <p:nvPr/>
        </p:nvSpPr>
        <p:spPr bwMode="auto">
          <a:xfrm>
            <a:off x="11012488" y="6407150"/>
            <a:ext cx="1270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400" b="1">
                <a:solidFill>
                  <a:srgbClr val="FF0000"/>
                </a:solidFill>
              </a:rPr>
              <a:t>cycling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52400"/>
            <a:ext cx="7315200" cy="139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Content Placeholder 4"/>
          <p:cNvSpPr>
            <a:spLocks noGrp="1"/>
          </p:cNvSpPr>
          <p:nvPr>
            <p:ph idx="1"/>
          </p:nvPr>
        </p:nvSpPr>
        <p:spPr>
          <a:xfrm>
            <a:off x="444500" y="2217738"/>
            <a:ext cx="6605588" cy="533400"/>
          </a:xfrm>
        </p:spPr>
        <p:txBody>
          <a:bodyPr>
            <a:normAutofit/>
          </a:bodyPr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b="1" kern="0" dirty="0" smtClean="0">
                <a:solidFill>
                  <a:srgbClr val="FF0000"/>
                </a:solidFill>
              </a:rPr>
              <a:t>Look at the photos. Can you name the sports.</a:t>
            </a:r>
            <a:endParaRPr lang="en-US" sz="2400" b="1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7 5.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39713"/>
            <a:ext cx="838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20938" y="928688"/>
            <a:ext cx="981075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FF0000"/>
                </a:solidFill>
                <a:latin typeface="Calibri"/>
                <a:cs typeface="+mn-cs"/>
              </a:rPr>
              <a:t>Play</a:t>
            </a:r>
            <a:endParaRPr lang="en-US" sz="3600"/>
          </a:p>
        </p:txBody>
      </p:sp>
      <p:sp>
        <p:nvSpPr>
          <p:cNvPr id="6" name="Rectangle 5"/>
          <p:cNvSpPr/>
          <p:nvPr/>
        </p:nvSpPr>
        <p:spPr>
          <a:xfrm>
            <a:off x="935038" y="1512888"/>
            <a:ext cx="4932362" cy="5264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Golf /gɒlf/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Football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Tennis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Rugby /’rʌgbi/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Basketball /‘bɒ:skitbɔ:l/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Volleyball /’vɔlibɔ:l/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Baseball /‘beisbɔ:l/</a:t>
            </a:r>
          </a:p>
        </p:txBody>
      </p:sp>
      <p:sp>
        <p:nvSpPr>
          <p:cNvPr id="8" name="Rectangle 7"/>
          <p:cNvSpPr/>
          <p:nvPr/>
        </p:nvSpPr>
        <p:spPr>
          <a:xfrm>
            <a:off x="6053138" y="914400"/>
            <a:ext cx="728662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rgbClr val="FF0000"/>
                </a:solidFill>
                <a:latin typeface="Calibri"/>
                <a:cs typeface="+mn-cs"/>
              </a:rPr>
              <a:t>Go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5400" y="1544638"/>
            <a:ext cx="3352800" cy="23082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Skiing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Swimming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Cycling /’saikli</a:t>
            </a:r>
            <a:r>
              <a:rPr lang="el-GR" sz="3200">
                <a:solidFill>
                  <a:srgbClr val="002060"/>
                </a:solidFill>
                <a:latin typeface="Calibri"/>
                <a:cs typeface="+mn-cs"/>
              </a:rPr>
              <a:t>η</a:t>
            </a: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/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26638" y="914400"/>
            <a:ext cx="72390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rgbClr val="FF0000"/>
                </a:solidFill>
                <a:latin typeface="Calibri"/>
                <a:cs typeface="+mn-cs"/>
              </a:rPr>
              <a:t>Do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34400" y="1616075"/>
            <a:ext cx="4965700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Judo /’dʒu:dou/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Aerobics /eə’rəbiks/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58750"/>
            <a:ext cx="3844925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1046163"/>
            <a:ext cx="13144500" cy="3508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4000" b="1" u="sng">
                <a:solidFill>
                  <a:srgbClr val="FF0000"/>
                </a:solidFill>
              </a:rPr>
              <a:t>Notes: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  <a:defRPr/>
            </a:pPr>
            <a:r>
              <a:rPr lang="en-US" sz="3600">
                <a:solidFill>
                  <a:srgbClr val="002060"/>
                </a:solidFill>
              </a:rPr>
              <a:t>Use </a:t>
            </a:r>
            <a:r>
              <a:rPr lang="en-US" sz="3600" b="1" i="1">
                <a:solidFill>
                  <a:srgbClr val="C00000"/>
                </a:solidFill>
              </a:rPr>
              <a:t>“play” </a:t>
            </a:r>
            <a:r>
              <a:rPr lang="en-US" sz="3600">
                <a:solidFill>
                  <a:srgbClr val="002060"/>
                </a:solidFill>
              </a:rPr>
              <a:t>with </a:t>
            </a:r>
            <a:r>
              <a:rPr lang="en-US" sz="3600" b="1" i="1">
                <a:solidFill>
                  <a:srgbClr val="C00000"/>
                </a:solidFill>
              </a:rPr>
              <a:t>sports</a:t>
            </a:r>
            <a:r>
              <a:rPr lang="en-US" sz="3600">
                <a:solidFill>
                  <a:srgbClr val="002060"/>
                </a:solidFill>
              </a:rPr>
              <a:t> with </a:t>
            </a:r>
            <a:r>
              <a:rPr lang="en-US" sz="3600" b="1" i="1">
                <a:solidFill>
                  <a:srgbClr val="C00000"/>
                </a:solidFill>
              </a:rPr>
              <a:t>a ball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  <a:defRPr/>
            </a:pPr>
            <a:r>
              <a:rPr lang="en-US" sz="3600">
                <a:solidFill>
                  <a:srgbClr val="002060"/>
                </a:solidFill>
              </a:rPr>
              <a:t>Use </a:t>
            </a:r>
            <a:r>
              <a:rPr lang="en-US" sz="3600" b="1" i="1">
                <a:solidFill>
                  <a:srgbClr val="C00000"/>
                </a:solidFill>
              </a:rPr>
              <a:t>“go” </a:t>
            </a:r>
            <a:r>
              <a:rPr lang="en-US" sz="3600">
                <a:solidFill>
                  <a:srgbClr val="002060"/>
                </a:solidFill>
              </a:rPr>
              <a:t>with </a:t>
            </a:r>
            <a:r>
              <a:rPr lang="en-US" sz="3600" b="1" i="1">
                <a:solidFill>
                  <a:srgbClr val="C00000"/>
                </a:solidFill>
              </a:rPr>
              <a:t>sports</a:t>
            </a:r>
            <a:r>
              <a:rPr lang="en-US" sz="3600">
                <a:solidFill>
                  <a:srgbClr val="002060"/>
                </a:solidFill>
              </a:rPr>
              <a:t> that end in </a:t>
            </a:r>
            <a:r>
              <a:rPr lang="en-US" sz="3600" b="1" i="1">
                <a:solidFill>
                  <a:srgbClr val="C00000"/>
                </a:solidFill>
              </a:rPr>
              <a:t>“ing”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  <a:defRPr/>
            </a:pPr>
            <a:r>
              <a:rPr lang="en-US" sz="3600">
                <a:solidFill>
                  <a:srgbClr val="002060"/>
                </a:solidFill>
              </a:rPr>
              <a:t>Use </a:t>
            </a:r>
            <a:r>
              <a:rPr lang="en-US" sz="3600" b="1" i="1">
                <a:solidFill>
                  <a:srgbClr val="C00000"/>
                </a:solidFill>
              </a:rPr>
              <a:t>“do” </a:t>
            </a:r>
            <a:r>
              <a:rPr lang="en-US" sz="3600">
                <a:solidFill>
                  <a:srgbClr val="002060"/>
                </a:solidFill>
              </a:rPr>
              <a:t>with </a:t>
            </a:r>
            <a:r>
              <a:rPr lang="en-US" sz="3600" b="1" i="1">
                <a:solidFill>
                  <a:srgbClr val="C00000"/>
                </a:solidFill>
              </a:rPr>
              <a:t>martial arts </a:t>
            </a:r>
            <a:r>
              <a:rPr lang="en-US" sz="3600">
                <a:solidFill>
                  <a:srgbClr val="002060"/>
                </a:solidFill>
              </a:rPr>
              <a:t>and </a:t>
            </a:r>
            <a:r>
              <a:rPr lang="en-US" sz="3600" b="1" i="1">
                <a:solidFill>
                  <a:srgbClr val="C00000"/>
                </a:solidFill>
              </a:rPr>
              <a:t>activities</a:t>
            </a:r>
            <a:r>
              <a:rPr lang="en-US" sz="3600">
                <a:solidFill>
                  <a:srgbClr val="002060"/>
                </a:solidFill>
              </a:rPr>
              <a:t> that you do in </a:t>
            </a:r>
            <a:r>
              <a:rPr lang="en-US" sz="3600" b="1" i="1">
                <a:solidFill>
                  <a:srgbClr val="C00000"/>
                </a:solidFill>
              </a:rPr>
              <a:t>gym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ChangeArrowheads="1"/>
          </p:cNvSpPr>
          <p:nvPr/>
        </p:nvSpPr>
        <p:spPr bwMode="auto">
          <a:xfrm>
            <a:off x="323850" y="222250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c. In pair, say…</a:t>
            </a:r>
          </a:p>
        </p:txBody>
      </p:sp>
      <p:pic>
        <p:nvPicPr>
          <p:cNvPr id="61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544513"/>
            <a:ext cx="825658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57488" y="1847850"/>
            <a:ext cx="4137025" cy="6477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rgbClr val="FF0000"/>
                </a:solidFill>
                <a:latin typeface="Calibri"/>
                <a:cs typeface="+mn-cs"/>
              </a:rPr>
              <a:t>Teams sport</a:t>
            </a:r>
          </a:p>
        </p:txBody>
      </p:sp>
      <p:sp>
        <p:nvSpPr>
          <p:cNvPr id="3" name="Rectangle 2"/>
          <p:cNvSpPr/>
          <p:nvPr/>
        </p:nvSpPr>
        <p:spPr>
          <a:xfrm>
            <a:off x="7607300" y="1849438"/>
            <a:ext cx="1549400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rgbClr val="FF0000"/>
                </a:solidFill>
                <a:latin typeface="Calibri"/>
                <a:cs typeface="+mn-cs"/>
              </a:rPr>
              <a:t>Players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8425" y="2335213"/>
            <a:ext cx="3833813" cy="378460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rgbClr val="002060"/>
                </a:solidFill>
                <a:latin typeface="Calibri"/>
                <a:cs typeface="+mn-cs"/>
              </a:rPr>
              <a:t>Baseball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rgbClr val="002060"/>
                </a:solidFill>
                <a:latin typeface="Calibri"/>
                <a:cs typeface="+mn-cs"/>
              </a:rPr>
              <a:t>Basketball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rgbClr val="002060"/>
                </a:solidFill>
                <a:latin typeface="Calibri"/>
                <a:cs typeface="+mn-cs"/>
              </a:rPr>
              <a:t>Football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rgbClr val="002060"/>
                </a:solidFill>
                <a:latin typeface="Calibri"/>
                <a:cs typeface="+mn-cs"/>
              </a:rPr>
              <a:t>Rugby union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rgbClr val="002060"/>
                </a:solidFill>
                <a:latin typeface="Calibri"/>
                <a:cs typeface="+mn-cs"/>
              </a:rPr>
              <a:t>Volleyball</a:t>
            </a:r>
          </a:p>
        </p:txBody>
      </p:sp>
      <p:sp>
        <p:nvSpPr>
          <p:cNvPr id="5" name="Rectangle 4"/>
          <p:cNvSpPr/>
          <p:nvPr/>
        </p:nvSpPr>
        <p:spPr>
          <a:xfrm>
            <a:off x="6969125" y="2251075"/>
            <a:ext cx="2743200" cy="37846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rgbClr val="002060"/>
                </a:solidFill>
                <a:latin typeface="Calibri"/>
                <a:cs typeface="+mn-cs"/>
              </a:rPr>
              <a:t>9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rgbClr val="002060"/>
                </a:solidFill>
                <a:latin typeface="Calibri"/>
                <a:cs typeface="+mn-cs"/>
              </a:rPr>
              <a:t>5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rgbClr val="002060"/>
                </a:solidFill>
                <a:latin typeface="Calibri"/>
                <a:cs typeface="+mn-cs"/>
              </a:rPr>
              <a:t>11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rgbClr val="002060"/>
                </a:solidFill>
                <a:latin typeface="Calibri"/>
                <a:cs typeface="+mn-cs"/>
              </a:rPr>
              <a:t>15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>
                <a:solidFill>
                  <a:srgbClr val="002060"/>
                </a:solidFill>
                <a:latin typeface="Calibri"/>
                <a:cs typeface="+mn-cs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09613"/>
            <a:ext cx="94107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1" name="TextBox 1"/>
          <p:cNvSpPr txBox="1">
            <a:spLocks noChangeArrowheads="1"/>
          </p:cNvSpPr>
          <p:nvPr/>
        </p:nvSpPr>
        <p:spPr bwMode="auto">
          <a:xfrm>
            <a:off x="914400" y="1905000"/>
            <a:ext cx="11887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</a:rPr>
              <a:t>a. You </a:t>
            </a:r>
            <a:r>
              <a:rPr lang="en-US" sz="3600" b="1" i="1" dirty="0">
                <a:solidFill>
                  <a:srgbClr val="C00000"/>
                </a:solidFill>
              </a:rPr>
              <a:t>“hit” </a:t>
            </a:r>
            <a:r>
              <a:rPr lang="en-US" sz="3600" dirty="0">
                <a:solidFill>
                  <a:srgbClr val="002060"/>
                </a:solidFill>
              </a:rPr>
              <a:t>the ball in </a:t>
            </a:r>
            <a:r>
              <a:rPr lang="en-US" sz="3600" b="1" i="1" dirty="0">
                <a:solidFill>
                  <a:srgbClr val="C00000"/>
                </a:solidFill>
              </a:rPr>
              <a:t>baseball</a:t>
            </a:r>
            <a:r>
              <a:rPr lang="en-US" sz="3600" dirty="0">
                <a:solidFill>
                  <a:srgbClr val="002060"/>
                </a:solidFill>
              </a:rPr>
              <a:t>, </a:t>
            </a:r>
            <a:r>
              <a:rPr lang="en-US" sz="3600" b="1" i="1" dirty="0">
                <a:solidFill>
                  <a:srgbClr val="C00000"/>
                </a:solidFill>
              </a:rPr>
              <a:t>tennis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dirty="0">
                <a:solidFill>
                  <a:srgbClr val="002060"/>
                </a:solidFill>
              </a:rPr>
              <a:t>and </a:t>
            </a:r>
            <a:r>
              <a:rPr lang="en-US" sz="3600" b="1" i="1" dirty="0">
                <a:solidFill>
                  <a:srgbClr val="C00000"/>
                </a:solidFill>
              </a:rPr>
              <a:t>volleyball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</a:rPr>
              <a:t>b. You </a:t>
            </a:r>
            <a:r>
              <a:rPr lang="en-US" sz="3600" b="1" i="1" dirty="0">
                <a:solidFill>
                  <a:srgbClr val="C00000"/>
                </a:solidFill>
              </a:rPr>
              <a:t>“throw” </a:t>
            </a:r>
            <a:r>
              <a:rPr lang="en-US" sz="3600" dirty="0">
                <a:solidFill>
                  <a:srgbClr val="002060"/>
                </a:solidFill>
              </a:rPr>
              <a:t>the ball in </a:t>
            </a:r>
            <a:r>
              <a:rPr lang="en-US" sz="3600" b="1" i="1" dirty="0">
                <a:solidFill>
                  <a:srgbClr val="C00000"/>
                </a:solidFill>
              </a:rPr>
              <a:t>baseball</a:t>
            </a:r>
            <a:r>
              <a:rPr lang="en-US" sz="3600" dirty="0">
                <a:solidFill>
                  <a:srgbClr val="002060"/>
                </a:solidFill>
              </a:rPr>
              <a:t>, </a:t>
            </a:r>
            <a:r>
              <a:rPr lang="en-US" sz="3600" b="1" i="1" dirty="0">
                <a:solidFill>
                  <a:srgbClr val="C00000"/>
                </a:solidFill>
              </a:rPr>
              <a:t>basketball</a:t>
            </a:r>
            <a:r>
              <a:rPr lang="en-US" sz="3600" b="1" dirty="0">
                <a:solidFill>
                  <a:srgbClr val="002060"/>
                </a:solidFill>
              </a:rPr>
              <a:t> </a:t>
            </a:r>
            <a:r>
              <a:rPr lang="en-US" sz="3600" dirty="0">
                <a:solidFill>
                  <a:srgbClr val="002060"/>
                </a:solidFill>
              </a:rPr>
              <a:t>and </a:t>
            </a:r>
            <a:r>
              <a:rPr lang="en-US" sz="3600" b="1" i="1" dirty="0">
                <a:solidFill>
                  <a:srgbClr val="C00000"/>
                </a:solidFill>
              </a:rPr>
              <a:t>rugby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</a:rPr>
              <a:t>c. You </a:t>
            </a:r>
            <a:r>
              <a:rPr lang="en-US" sz="3600" b="1" i="1" dirty="0">
                <a:solidFill>
                  <a:srgbClr val="C00000"/>
                </a:solidFill>
              </a:rPr>
              <a:t>“</a:t>
            </a:r>
            <a:r>
              <a:rPr lang="en-US" sz="3600" b="1" i="1" dirty="0" smtClean="0">
                <a:solidFill>
                  <a:srgbClr val="C00000"/>
                </a:solidFill>
              </a:rPr>
              <a:t>kick” </a:t>
            </a:r>
            <a:r>
              <a:rPr lang="en-US" sz="3600" dirty="0">
                <a:solidFill>
                  <a:srgbClr val="002060"/>
                </a:solidFill>
              </a:rPr>
              <a:t>the ball in </a:t>
            </a:r>
            <a:r>
              <a:rPr lang="en-US" sz="3600" b="1" i="1" dirty="0">
                <a:solidFill>
                  <a:srgbClr val="C00000"/>
                </a:solidFill>
              </a:rPr>
              <a:t>football</a:t>
            </a:r>
            <a:r>
              <a:rPr lang="en-US" sz="3600" dirty="0">
                <a:solidFill>
                  <a:srgbClr val="002060"/>
                </a:solidFill>
              </a:rPr>
              <a:t> and </a:t>
            </a:r>
            <a:r>
              <a:rPr lang="en-US" sz="3600" b="1" i="1" dirty="0">
                <a:solidFill>
                  <a:srgbClr val="C00000"/>
                </a:solidFill>
              </a:rPr>
              <a:t>rugby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sz="3600" dirty="0">
                <a:solidFill>
                  <a:srgbClr val="002060"/>
                </a:solidFill>
              </a:rPr>
              <a:t>d. You </a:t>
            </a:r>
            <a:r>
              <a:rPr lang="en-US" sz="3600" b="1" i="1" dirty="0">
                <a:solidFill>
                  <a:srgbClr val="C00000"/>
                </a:solidFill>
              </a:rPr>
              <a:t>“shoot” </a:t>
            </a:r>
            <a:r>
              <a:rPr lang="en-US" sz="3600" dirty="0">
                <a:solidFill>
                  <a:srgbClr val="002060"/>
                </a:solidFill>
              </a:rPr>
              <a:t>in </a:t>
            </a:r>
            <a:r>
              <a:rPr lang="en-US" sz="3600" b="1" i="1" dirty="0">
                <a:solidFill>
                  <a:srgbClr val="FF0000"/>
                </a:solidFill>
              </a:rPr>
              <a:t>basketball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dirty="0" err="1">
                <a:solidFill>
                  <a:srgbClr val="002060"/>
                </a:solidFill>
              </a:rPr>
              <a:t>anf</a:t>
            </a:r>
            <a:r>
              <a:rPr lang="en-US" sz="3600" dirty="0">
                <a:solidFill>
                  <a:srgbClr val="002060"/>
                </a:solidFill>
              </a:rPr>
              <a:t> </a:t>
            </a:r>
            <a:r>
              <a:rPr lang="en-US" sz="3600" b="1" i="1" dirty="0">
                <a:solidFill>
                  <a:srgbClr val="C00000"/>
                </a:solidFill>
              </a:rPr>
              <a:t>football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492</Words>
  <Application>Microsoft Office PowerPoint</Application>
  <PresentationFormat>Custom</PresentationFormat>
  <Paragraphs>141</Paragraphs>
  <Slides>28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Calibri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1. Vocabulary &amp; speaking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220</cp:revision>
  <dcterms:created xsi:type="dcterms:W3CDTF">2020-04-04T05:56:58Z</dcterms:created>
  <dcterms:modified xsi:type="dcterms:W3CDTF">2022-03-25T01:26:40Z</dcterms:modified>
</cp:coreProperties>
</file>